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94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819400"/>
            <a:ext cx="9144000" cy="1981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5" name="Picture 7" descr="ITA Emblem BLK HORZ MASTE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9863" y="3390900"/>
            <a:ext cx="2093912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295400" y="457200"/>
            <a:ext cx="4648200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smtClean="0">
                <a:solidFill>
                  <a:prstClr val="black"/>
                </a:solidFill>
              </a:rPr>
              <a:t>U.S.-Singapore Third Country Training Program (TCTP)</a:t>
            </a:r>
          </a:p>
        </p:txBody>
      </p:sp>
      <p:pic>
        <p:nvPicPr>
          <p:cNvPr id="7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0"/>
            <a:ext cx="3094038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2133600"/>
            <a:ext cx="3094038" cy="665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 descr="Y:\DSCT\images\Bayonne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4886325"/>
            <a:ext cx="3114675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048000"/>
            <a:ext cx="6629400" cy="1676400"/>
          </a:xfrm>
        </p:spPr>
        <p:txBody>
          <a:bodyPr>
            <a:normAutofit/>
          </a:bodyPr>
          <a:lstStyle>
            <a:lvl1pPr marL="0" indent="0" algn="ctr">
              <a:lnSpc>
                <a:spcPct val="150000"/>
              </a:lnSpc>
              <a:buNone/>
              <a:defRPr sz="2400">
                <a:solidFill>
                  <a:schemeClr val="bg1">
                    <a:lumMod val="9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cs typeface="Arial" charset="0"/>
              </a:defRPr>
            </a:lvl1pPr>
          </a:lstStyle>
          <a:p>
            <a:fld id="{8AA20C8B-E175-47F8-B40C-A64BC81FBD3F}" type="datetimeFigureOut">
              <a:rPr lang="en-US" smtClean="0"/>
              <a:t>6/9/2014</a:t>
            </a:fld>
            <a:endParaRPr lang="en-US"/>
          </a:p>
        </p:txBody>
      </p:sp>
      <p:sp>
        <p:nvSpPr>
          <p:cNvPr id="11" name="Footer Placehold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cs typeface="Arial" charset="0"/>
              </a:defRPr>
            </a:lvl1pPr>
          </a:lstStyle>
          <a:p>
            <a:endParaRPr lang="en-US"/>
          </a:p>
        </p:txBody>
      </p:sp>
      <p:sp>
        <p:nvSpPr>
          <p:cNvPr id="12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cs typeface="Arial" charset="0"/>
              </a:defRPr>
            </a:lvl1pPr>
          </a:lstStyle>
          <a:p>
            <a:fld id="{FE0DD93E-4F07-4644-A511-3B878D11E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723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cs typeface="Arial" charset="0"/>
              </a:defRPr>
            </a:lvl1pPr>
          </a:lstStyle>
          <a:p>
            <a:fld id="{8AA20C8B-E175-47F8-B40C-A64BC81FBD3F}" type="datetimeFigureOut">
              <a:rPr lang="en-US" smtClean="0"/>
              <a:t>6/9/2014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cs typeface="Arial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cs typeface="Arial" charset="0"/>
              </a:defRPr>
            </a:lvl1pPr>
          </a:lstStyle>
          <a:p>
            <a:fld id="{FE0DD93E-4F07-4644-A511-3B878D11E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359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cs typeface="Arial" charset="0"/>
              </a:defRPr>
            </a:lvl1pPr>
          </a:lstStyle>
          <a:p>
            <a:fld id="{8AA20C8B-E175-47F8-B40C-A64BC81FBD3F}" type="datetimeFigureOut">
              <a:rPr lang="en-US" smtClean="0"/>
              <a:t>6/9/2014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cs typeface="Arial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cs typeface="Arial" charset="0"/>
              </a:defRPr>
            </a:lvl1pPr>
          </a:lstStyle>
          <a:p>
            <a:fld id="{FE0DD93E-4F07-4644-A511-3B878D11E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3355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819400"/>
            <a:ext cx="9144000" cy="1981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5" name="Picture 7" descr="ITA Emblem BLK HORZ MASTE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9863" y="3390900"/>
            <a:ext cx="2093912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828800" y="457200"/>
            <a:ext cx="41148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2800" b="1" smtClean="0">
                <a:solidFill>
                  <a:srgbClr val="000000"/>
                </a:solidFill>
                <a:latin typeface="Trebuchet MS" pitchFamily="34" charset="0"/>
              </a:rPr>
              <a:t>U.S.-Singapore </a:t>
            </a:r>
          </a:p>
          <a:p>
            <a:pPr algn="ctr" eaLnBrk="1" hangingPunct="1">
              <a:defRPr/>
            </a:pPr>
            <a:r>
              <a:rPr lang="en-US" sz="2800" b="1" smtClean="0">
                <a:solidFill>
                  <a:srgbClr val="000000"/>
                </a:solidFill>
                <a:latin typeface="Trebuchet MS" pitchFamily="34" charset="0"/>
              </a:rPr>
              <a:t>Third Country </a:t>
            </a:r>
          </a:p>
          <a:p>
            <a:pPr algn="ctr" eaLnBrk="1" hangingPunct="1">
              <a:defRPr/>
            </a:pPr>
            <a:r>
              <a:rPr lang="en-US" sz="2800" b="1" smtClean="0">
                <a:solidFill>
                  <a:srgbClr val="000000"/>
                </a:solidFill>
                <a:latin typeface="Trebuchet MS" pitchFamily="34" charset="0"/>
              </a:rPr>
              <a:t>Training Program(TCTP)</a:t>
            </a:r>
          </a:p>
        </p:txBody>
      </p:sp>
      <p:pic>
        <p:nvPicPr>
          <p:cNvPr id="7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34925"/>
            <a:ext cx="3094038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2092325"/>
            <a:ext cx="3094038" cy="665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 descr="Y:\DSCT\images\Bayonne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9325" y="4899025"/>
            <a:ext cx="3114675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2051050" y="2286000"/>
            <a:ext cx="36703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smtClean="0">
                <a:solidFill>
                  <a:srgbClr val="000000"/>
                </a:solidFill>
                <a:latin typeface="Trebuchet MS" pitchFamily="34" charset="0"/>
              </a:rPr>
              <a:t>Investment and Trade Facilitation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048000"/>
            <a:ext cx="6629400" cy="1676400"/>
          </a:xfrm>
        </p:spPr>
        <p:txBody>
          <a:bodyPr>
            <a:normAutofit/>
          </a:bodyPr>
          <a:lstStyle>
            <a:lvl1pPr marL="0" indent="0" algn="ctr">
              <a:lnSpc>
                <a:spcPct val="150000"/>
              </a:lnSpc>
              <a:buNone/>
              <a:defRPr sz="2400" baseline="0">
                <a:solidFill>
                  <a:schemeClr val="bg1">
                    <a:lumMod val="9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1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cs typeface="Arial" charset="0"/>
              </a:defRPr>
            </a:lvl1pPr>
          </a:lstStyle>
          <a:p>
            <a:fld id="{8AA20C8B-E175-47F8-B40C-A64BC81FBD3F}" type="datetimeFigureOut">
              <a:rPr lang="en-US" smtClean="0"/>
              <a:t>6/9/2014</a:t>
            </a:fld>
            <a:endParaRPr lang="en-US"/>
          </a:p>
        </p:txBody>
      </p:sp>
      <p:sp>
        <p:nvSpPr>
          <p:cNvPr id="12" name="Footer Placehold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cs typeface="Arial" charset="0"/>
              </a:defRPr>
            </a:lvl1pPr>
          </a:lstStyle>
          <a:p>
            <a:endParaRPr lang="en-US"/>
          </a:p>
        </p:txBody>
      </p:sp>
      <p:sp>
        <p:nvSpPr>
          <p:cNvPr id="13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cs typeface="Arial" charset="0"/>
              </a:defRPr>
            </a:lvl1pPr>
          </a:lstStyle>
          <a:p>
            <a:fld id="{FE0DD93E-4F07-4644-A511-3B878D11E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1430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cs typeface="Arial" charset="0"/>
              </a:defRPr>
            </a:lvl1pPr>
          </a:lstStyle>
          <a:p>
            <a:fld id="{8AA20C8B-E175-47F8-B40C-A64BC81FBD3F}" type="datetimeFigureOut">
              <a:rPr lang="en-US" smtClean="0"/>
              <a:t>6/9/2014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cs typeface="Arial" charset="0"/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cs typeface="Arial" charset="0"/>
              </a:defRPr>
            </a:lvl1pPr>
          </a:lstStyle>
          <a:p>
            <a:fld id="{FE0DD93E-4F07-4644-A511-3B878D11E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2319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cs typeface="Arial" charset="0"/>
              </a:defRPr>
            </a:lvl1pPr>
          </a:lstStyle>
          <a:p>
            <a:fld id="{8AA20C8B-E175-47F8-B40C-A64BC81FBD3F}" type="datetimeFigureOut">
              <a:rPr lang="en-US" smtClean="0"/>
              <a:t>6/9/2014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cs typeface="Arial" charset="0"/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cs typeface="Arial" charset="0"/>
              </a:defRPr>
            </a:lvl1pPr>
          </a:lstStyle>
          <a:p>
            <a:fld id="{FE0DD93E-4F07-4644-A511-3B878D11E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3357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20C8B-E175-47F8-B40C-A64BC81FBD3F}" type="datetimeFigureOut">
              <a:rPr lang="en-US" smtClean="0"/>
              <a:t>6/9/2014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DD93E-4F07-4644-A511-3B878D11E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958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 flipV="1">
            <a:off x="0" y="0"/>
            <a:ext cx="16878300" cy="839788"/>
          </a:xfrm>
          <a:prstGeom prst="rt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28600" y="165100"/>
            <a:ext cx="18113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" smtClean="0">
                <a:solidFill>
                  <a:srgbClr val="FFFFFF"/>
                </a:solidFill>
              </a:rPr>
              <a:t>U.S. Department of Commerce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" smtClean="0">
                <a:solidFill>
                  <a:srgbClr val="FFFFFF"/>
                </a:solidFill>
              </a:rPr>
              <a:t>International Trade Administration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9788"/>
            <a:ext cx="8229600" cy="1217612"/>
          </a:xfrm>
        </p:spPr>
        <p:txBody>
          <a:bodyPr/>
          <a:lstStyle>
            <a:lvl1pPr>
              <a:lnSpc>
                <a:spcPct val="100000"/>
              </a:lnSpc>
              <a:defRPr sz="4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cs typeface="Arial" charset="0"/>
              </a:defRPr>
            </a:lvl1pPr>
          </a:lstStyle>
          <a:p>
            <a:fld id="{8AA20C8B-E175-47F8-B40C-A64BC81FBD3F}" type="datetimeFigureOut">
              <a:rPr lang="en-US" smtClean="0"/>
              <a:t>6/9/2014</a:t>
            </a:fld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cs typeface="Arial" charset="0"/>
              </a:defRPr>
            </a:lvl1pPr>
          </a:lstStyle>
          <a:p>
            <a:fld id="{FE0DD93E-4F07-4644-A511-3B878D11E02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2025650" y="6356350"/>
            <a:ext cx="5243513" cy="365125"/>
          </a:xfrm>
        </p:spPr>
        <p:txBody>
          <a:bodyPr/>
          <a:lstStyle>
            <a:lvl1pPr algn="l" fontAlgn="base">
              <a:spcBef>
                <a:spcPct val="0"/>
              </a:spcBef>
              <a:spcAft>
                <a:spcPct val="0"/>
              </a:spcAft>
              <a:defRPr sz="1200">
                <a:solidFill>
                  <a:prstClr val="white">
                    <a:lumMod val="75000"/>
                  </a:prstClr>
                </a:solidFill>
                <a:latin typeface="Century Gothic" pitchFamily="34" charset="0"/>
                <a:cs typeface="Arial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293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495800" y="3924300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4695825" y="3924300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4297363" y="3924300"/>
            <a:ext cx="84137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6"/>
          </a:xfrm>
        </p:spPr>
        <p:txBody>
          <a:bodyPr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4"/>
            <a:ext cx="7772400" cy="1131887"/>
          </a:xfrm>
        </p:spPr>
        <p:txBody>
          <a:bodyPr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cs typeface="Arial" charset="0"/>
              </a:defRPr>
            </a:lvl1pPr>
          </a:lstStyle>
          <a:p>
            <a:fld id="{8AA20C8B-E175-47F8-B40C-A64BC81FBD3F}" type="datetimeFigureOut">
              <a:rPr lang="en-US" smtClean="0"/>
              <a:t>6/9/2014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cs typeface="Arial" charset="0"/>
              </a:defRPr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cs typeface="Arial" charset="0"/>
              </a:defRPr>
            </a:lvl1pPr>
          </a:lstStyle>
          <a:p>
            <a:fld id="{FE0DD93E-4F07-4644-A511-3B878D11E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130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Triangle 4"/>
          <p:cNvSpPr/>
          <p:nvPr/>
        </p:nvSpPr>
        <p:spPr>
          <a:xfrm flipV="1">
            <a:off x="0" y="0"/>
            <a:ext cx="16878300" cy="839788"/>
          </a:xfrm>
          <a:prstGeom prst="rt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28600" y="165100"/>
            <a:ext cx="18113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" smtClean="0">
                <a:solidFill>
                  <a:srgbClr val="FFFFFF"/>
                </a:solidFill>
              </a:rPr>
              <a:t>U.S. Department of Commerce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" smtClean="0">
                <a:solidFill>
                  <a:srgbClr val="FFFFFF"/>
                </a:solidFill>
              </a:rPr>
              <a:t>International Trade Administration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9788"/>
            <a:ext cx="8229600" cy="1141412"/>
          </a:xfrm>
        </p:spPr>
        <p:txBody>
          <a:bodyPr/>
          <a:lstStyle>
            <a:lvl1pPr>
              <a:lnSpc>
                <a:spcPct val="100000"/>
              </a:lnSpc>
              <a:defRPr sz="4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44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981200"/>
            <a:ext cx="4041648" cy="4145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cs typeface="Arial" charset="0"/>
              </a:defRPr>
            </a:lvl1pPr>
          </a:lstStyle>
          <a:p>
            <a:fld id="{8AA20C8B-E175-47F8-B40C-A64BC81FBD3F}" type="datetimeFigureOut">
              <a:rPr lang="en-US" smtClean="0"/>
              <a:t>6/9/2014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cs typeface="Arial" charset="0"/>
              </a:defRPr>
            </a:lvl1pPr>
          </a:lstStyle>
          <a:p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cs typeface="Arial" charset="0"/>
              </a:defRPr>
            </a:lvl1pPr>
          </a:lstStyle>
          <a:p>
            <a:fld id="{FE0DD93E-4F07-4644-A511-3B878D11E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784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2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50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cs typeface="Arial" charset="0"/>
              </a:defRPr>
            </a:lvl1pPr>
          </a:lstStyle>
          <a:p>
            <a:fld id="{8AA20C8B-E175-47F8-B40C-A64BC81FBD3F}" type="datetimeFigureOut">
              <a:rPr lang="en-US" smtClean="0"/>
              <a:t>6/9/2014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cs typeface="Arial" charset="0"/>
              </a:defRPr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cs typeface="Arial" charset="0"/>
              </a:defRPr>
            </a:lvl1pPr>
          </a:lstStyle>
          <a:p>
            <a:fld id="{FE0DD93E-4F07-4644-A511-3B878D11E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988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cs typeface="Arial" charset="0"/>
              </a:defRPr>
            </a:lvl1pPr>
          </a:lstStyle>
          <a:p>
            <a:fld id="{8AA20C8B-E175-47F8-B40C-A64BC81FBD3F}" type="datetimeFigureOut">
              <a:rPr lang="en-US" smtClean="0"/>
              <a:t>6/9/2014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cs typeface="Arial" charset="0"/>
              </a:defRPr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cs typeface="Arial" charset="0"/>
              </a:defRPr>
            </a:lvl1pPr>
          </a:lstStyle>
          <a:p>
            <a:fld id="{FE0DD93E-4F07-4644-A511-3B878D11E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488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cs typeface="Arial" charset="0"/>
              </a:defRPr>
            </a:lvl1pPr>
          </a:lstStyle>
          <a:p>
            <a:fld id="{8AA20C8B-E175-47F8-B40C-A64BC81FBD3F}" type="datetimeFigureOut">
              <a:rPr lang="en-US" smtClean="0"/>
              <a:t>6/9/2014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cs typeface="Arial" charset="0"/>
              </a:defRPr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cs typeface="Arial" charset="0"/>
              </a:defRPr>
            </a:lvl1pPr>
          </a:lstStyle>
          <a:p>
            <a:fld id="{FE0DD93E-4F07-4644-A511-3B878D11E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621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9" y="266700"/>
            <a:ext cx="3008313" cy="2095500"/>
          </a:xfrm>
        </p:spPr>
        <p:txBody>
          <a:bodyPr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9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9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cs typeface="Arial" charset="0"/>
              </a:defRPr>
            </a:lvl1pPr>
          </a:lstStyle>
          <a:p>
            <a:fld id="{8AA20C8B-E175-47F8-B40C-A64BC81FBD3F}" type="datetimeFigureOut">
              <a:rPr lang="en-US" smtClean="0"/>
              <a:t>6/9/2014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cs typeface="Arial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cs typeface="Arial" charset="0"/>
              </a:defRPr>
            </a:lvl1pPr>
          </a:lstStyle>
          <a:p>
            <a:fld id="{FE0DD93E-4F07-4644-A511-3B878D11E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485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1"/>
            <a:ext cx="5711824" cy="895350"/>
          </a:xfrm>
        </p:spPr>
        <p:txBody>
          <a:bodyPr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cs typeface="Arial" charset="0"/>
              </a:defRPr>
            </a:lvl1pPr>
          </a:lstStyle>
          <a:p>
            <a:fld id="{8AA20C8B-E175-47F8-B40C-A64BC81FBD3F}" type="datetimeFigureOut">
              <a:rPr lang="en-US" smtClean="0"/>
              <a:t>6/9/2014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cs typeface="Arial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cs typeface="Arial" charset="0"/>
              </a:defRPr>
            </a:lvl1pPr>
          </a:lstStyle>
          <a:p>
            <a:fld id="{FE0DD93E-4F07-4644-A511-3B878D11E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069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91400" y="6356350"/>
            <a:ext cx="10572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lumMod val="65000"/>
                    <a:lumOff val="35000"/>
                  </a:prstClr>
                </a:solidFill>
                <a:latin typeface="Century Gothic" pitchFamily="34" charset="0"/>
                <a:cs typeface="+mn-cs"/>
              </a:defRPr>
            </a:lvl1pPr>
          </a:lstStyle>
          <a:p>
            <a:fld id="{8AA20C8B-E175-47F8-B40C-A64BC81FBD3F}" type="datetimeFigureOut">
              <a:rPr lang="en-US" smtClean="0"/>
              <a:t>6/9/2014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73263" y="6356350"/>
            <a:ext cx="51974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white">
                    <a:lumMod val="75000"/>
                  </a:prstClr>
                </a:solidFill>
                <a:latin typeface="Century Gothic" pitchFamily="34" charset="0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925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lumMod val="65000"/>
                    <a:lumOff val="35000"/>
                  </a:prstClr>
                </a:solidFill>
                <a:latin typeface="Century Gothic" pitchFamily="34" charset="0"/>
                <a:cs typeface="+mn-cs"/>
              </a:defRPr>
            </a:lvl1pPr>
          </a:lstStyle>
          <a:p>
            <a:fld id="{FE0DD93E-4F07-4644-A511-3B878D11E02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lnSpc>
          <a:spcPts val="5800"/>
        </a:lnSpc>
        <a:spcBef>
          <a:spcPct val="0"/>
        </a:spcBef>
        <a:spcAft>
          <a:spcPct val="0"/>
        </a:spcAft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  <a:lvl2pPr algn="ctr" rtl="0" eaLnBrk="1" fontAlgn="base" hangingPunct="1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Trebuchet MS" pitchFamily="34" charset="0"/>
        </a:defRPr>
      </a:lvl2pPr>
      <a:lvl3pPr algn="ctr" rtl="0" eaLnBrk="1" fontAlgn="base" hangingPunct="1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Trebuchet MS" pitchFamily="34" charset="0"/>
        </a:defRPr>
      </a:lvl3pPr>
      <a:lvl4pPr algn="ctr" rtl="0" eaLnBrk="1" fontAlgn="base" hangingPunct="1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Trebuchet MS" pitchFamily="34" charset="0"/>
        </a:defRPr>
      </a:lvl4pPr>
      <a:lvl5pPr algn="ctr" rtl="0" eaLnBrk="1" fontAlgn="base" hangingPunct="1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Trebuchet MS" pitchFamily="34" charset="0"/>
        </a:defRPr>
      </a:lvl5pPr>
      <a:lvl6pPr marL="457200" algn="ctr" rtl="0" eaLnBrk="1" fontAlgn="base" hangingPunct="1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Trebuchet MS" pitchFamily="34" charset="0"/>
        </a:defRPr>
      </a:lvl6pPr>
      <a:lvl7pPr marL="914400" algn="ctr" rtl="0" eaLnBrk="1" fontAlgn="base" hangingPunct="1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Trebuchet MS" pitchFamily="34" charset="0"/>
        </a:defRPr>
      </a:lvl7pPr>
      <a:lvl8pPr marL="1371600" algn="ctr" rtl="0" eaLnBrk="1" fontAlgn="base" hangingPunct="1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Trebuchet MS" pitchFamily="34" charset="0"/>
        </a:defRPr>
      </a:lvl8pPr>
      <a:lvl9pPr marL="1828800" algn="ctr" rtl="0" eaLnBrk="1" fontAlgn="base" hangingPunct="1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7F7F7F"/>
          </a:solidFill>
          <a:latin typeface="+mj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Courier New" pitchFamily="49" charset="0"/>
        <a:buChar char="o"/>
        <a:defRPr sz="1600" kern="1200">
          <a:solidFill>
            <a:srgbClr val="7F7F7F"/>
          </a:solidFill>
          <a:latin typeface="+mj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rgbClr val="7F7F7F"/>
          </a:solidFill>
          <a:latin typeface="+mj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Courier New" pitchFamily="49" charset="0"/>
        <a:buChar char="o"/>
        <a:defRPr sz="1600" kern="1200">
          <a:solidFill>
            <a:srgbClr val="7F7F7F"/>
          </a:solidFill>
          <a:latin typeface="+mj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rgbClr val="7F7F7F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ACSCC Agenda: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North </a:t>
            </a:r>
            <a:r>
              <a:rPr lang="en-US" dirty="0" smtClean="0"/>
              <a:t>America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Framing Questions 10 June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437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North American Trade </a:t>
            </a:r>
            <a:r>
              <a:rPr lang="en-US" sz="4000" dirty="0" smtClean="0"/>
              <a:t>&amp; Investment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North America as export platform </a:t>
            </a:r>
          </a:p>
          <a:p>
            <a:pPr lvl="2"/>
            <a:r>
              <a:rPr lang="en-US" dirty="0" smtClean="0"/>
              <a:t>Top US trade partners and economic integration</a:t>
            </a:r>
          </a:p>
          <a:p>
            <a:r>
              <a:rPr lang="en-US" dirty="0"/>
              <a:t>P</a:t>
            </a:r>
            <a:r>
              <a:rPr lang="en-US" dirty="0" smtClean="0"/>
              <a:t>olicy initiatives focused on North American competitiveness, including:</a:t>
            </a:r>
          </a:p>
          <a:p>
            <a:pPr lvl="2"/>
            <a:r>
              <a:rPr lang="en-US" dirty="0" smtClean="0"/>
              <a:t>North American Leaders Summit</a:t>
            </a:r>
          </a:p>
          <a:p>
            <a:pPr lvl="2"/>
            <a:r>
              <a:rPr lang="en-US" dirty="0" smtClean="0"/>
              <a:t>Behind the Borders program</a:t>
            </a:r>
          </a:p>
          <a:p>
            <a:pPr lvl="2"/>
            <a:r>
              <a:rPr lang="en-US" dirty="0" smtClean="0"/>
              <a:t>High-Level Economic Dialogue with Mexico</a:t>
            </a:r>
          </a:p>
          <a:p>
            <a:r>
              <a:rPr lang="en-US" dirty="0" smtClean="0"/>
              <a:t>Supply chain integration</a:t>
            </a:r>
          </a:p>
          <a:p>
            <a:r>
              <a:rPr lang="en-US" dirty="0" smtClean="0"/>
              <a:t>Joint freight planning</a:t>
            </a:r>
          </a:p>
          <a:p>
            <a:r>
              <a:rPr lang="en-US" dirty="0" smtClean="0"/>
              <a:t>Regional single window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3127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 smtClean="0"/>
              <a:t>Recommendations</a:t>
            </a:r>
            <a:r>
              <a:rPr lang="en-US" dirty="0" smtClean="0"/>
              <a:t>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4400" dirty="0" smtClean="0"/>
              <a:t>Optimal </a:t>
            </a:r>
            <a:r>
              <a:rPr lang="en-US" sz="4400" dirty="0" smtClean="0"/>
              <a:t>solutions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Recommendations to build North American regional competitiveness:</a:t>
            </a:r>
          </a:p>
          <a:p>
            <a:pPr lvl="2"/>
            <a:r>
              <a:rPr lang="en-US" dirty="0" smtClean="0"/>
              <a:t>Commercially effective and concrete proposals</a:t>
            </a:r>
          </a:p>
          <a:p>
            <a:pPr lvl="2"/>
            <a:r>
              <a:rPr lang="en-US" dirty="0" smtClean="0"/>
              <a:t>Supply chain perspective to reflect advanced levels of supply chain integration in North America</a:t>
            </a:r>
          </a:p>
          <a:p>
            <a:pPr lvl="2"/>
            <a:r>
              <a:rPr lang="en-US" dirty="0" smtClean="0"/>
              <a:t>Solutions to provide a clear set of priorities to address complex proposals from NALS and other forums</a:t>
            </a:r>
          </a:p>
          <a:p>
            <a:pPr lvl="2"/>
            <a:r>
              <a:rPr lang="en-US" dirty="0" smtClean="0"/>
              <a:t>Process and end state</a:t>
            </a:r>
          </a:p>
          <a:p>
            <a:r>
              <a:rPr lang="en-US" dirty="0" smtClean="0"/>
              <a:t>If we do it right, what does it look like and how do we get there?</a:t>
            </a:r>
          </a:p>
        </p:txBody>
      </p:sp>
    </p:spTree>
    <p:extLst>
      <p:ext uri="{BB962C8B-B14F-4D97-AF65-F5344CB8AC3E}">
        <p14:creationId xmlns:p14="http://schemas.microsoft.com/office/powerpoint/2010/main" val="1631154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Framing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Trade and competitiveness</a:t>
            </a:r>
            <a:r>
              <a:rPr lang="en-US" dirty="0" smtClean="0"/>
              <a:t>: How best to prioritize and carry out the various trade programs from a commercial supply chain perspective?</a:t>
            </a:r>
          </a:p>
          <a:p>
            <a:pPr lvl="2"/>
            <a:r>
              <a:rPr lang="en-US" dirty="0" smtClean="0"/>
              <a:t>Specifically North American initiatives</a:t>
            </a:r>
          </a:p>
          <a:p>
            <a:pPr lvl="2"/>
            <a:r>
              <a:rPr lang="en-US" dirty="0" smtClean="0"/>
              <a:t>WTO TFA implementation</a:t>
            </a:r>
          </a:p>
          <a:p>
            <a:r>
              <a:rPr lang="en-US" b="1" dirty="0" smtClean="0"/>
              <a:t>Freight movement</a:t>
            </a:r>
            <a:r>
              <a:rPr lang="en-US" dirty="0" smtClean="0"/>
              <a:t>: What should be the priorities for freight planning and infrastructure?</a:t>
            </a:r>
          </a:p>
          <a:p>
            <a:pPr lvl="2"/>
            <a:r>
              <a:rPr lang="en-US" dirty="0" smtClean="0"/>
              <a:t>Freight corridor selection and operation</a:t>
            </a:r>
          </a:p>
          <a:p>
            <a:pPr lvl="2"/>
            <a:r>
              <a:rPr lang="en-US" dirty="0" smtClean="0"/>
              <a:t>Border management and customs processing</a:t>
            </a:r>
          </a:p>
          <a:p>
            <a:pPr lvl="2"/>
            <a:r>
              <a:rPr lang="en-US" dirty="0" smtClean="0"/>
              <a:t>Infrastructure investments</a:t>
            </a:r>
          </a:p>
          <a:p>
            <a:pPr lvl="2"/>
            <a:r>
              <a:rPr lang="en-US" dirty="0" smtClean="0"/>
              <a:t>Performance measures and strategy</a:t>
            </a:r>
          </a:p>
          <a:p>
            <a:pPr lvl="2"/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9982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Framing questions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IT&amp;Data</a:t>
            </a:r>
            <a:r>
              <a:rPr lang="en-US" dirty="0" smtClean="0"/>
              <a:t>: What are the necessary data resources and systems to maximize regional performance?</a:t>
            </a:r>
          </a:p>
          <a:p>
            <a:pPr lvl="2"/>
            <a:r>
              <a:rPr lang="en-US" dirty="0" smtClean="0"/>
              <a:t>Regional single window issues</a:t>
            </a:r>
          </a:p>
          <a:p>
            <a:pPr lvl="2"/>
            <a:r>
              <a:rPr lang="en-US" dirty="0" smtClean="0"/>
              <a:t>Data sources and measurements for border management</a:t>
            </a:r>
          </a:p>
          <a:p>
            <a:pPr lvl="2"/>
            <a:r>
              <a:rPr lang="en-US" dirty="0" smtClean="0"/>
              <a:t>IT environment for regional trade and investment flows</a:t>
            </a:r>
          </a:p>
          <a:p>
            <a:r>
              <a:rPr lang="en-US" b="1" dirty="0" smtClean="0"/>
              <a:t>Finance and infrastructure</a:t>
            </a:r>
            <a:r>
              <a:rPr lang="en-US" dirty="0" smtClean="0"/>
              <a:t>: How much does it cost and how do we finance it?</a:t>
            </a:r>
          </a:p>
          <a:p>
            <a:pPr lvl="2"/>
            <a:r>
              <a:rPr lang="en-US" dirty="0" smtClean="0"/>
              <a:t>Funding mechanisms</a:t>
            </a:r>
          </a:p>
          <a:p>
            <a:pPr lvl="2"/>
            <a:r>
              <a:rPr lang="en-US" dirty="0" smtClean="0"/>
              <a:t>Selecting priorities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2742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Framing questions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 smtClean="0"/>
              <a:t>Regulatory:</a:t>
            </a:r>
            <a:r>
              <a:rPr lang="en-US" dirty="0" smtClean="0"/>
              <a:t> What are the regulatory issues and priorities to build an effective regional export platform?</a:t>
            </a:r>
          </a:p>
          <a:p>
            <a:pPr lvl="2"/>
            <a:r>
              <a:rPr lang="en-US" dirty="0" smtClean="0"/>
              <a:t>Regulatory issues and operations</a:t>
            </a:r>
          </a:p>
          <a:p>
            <a:pPr lvl="2"/>
            <a:r>
              <a:rPr lang="en-US" dirty="0" smtClean="0"/>
              <a:t>Regulatory issues and infrastructure build outs</a:t>
            </a:r>
          </a:p>
          <a:p>
            <a:pPr lvl="2"/>
            <a:r>
              <a:rPr lang="en-US" dirty="0" smtClean="0"/>
              <a:t>Linkages to border management processes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7165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TA Default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Slipstream">
      <a:majorFont>
        <a:latin typeface="Trebuchet MS"/>
        <a:ea typeface=""/>
        <a:cs typeface=""/>
        <a:font script="Jpan" typeface="ＭＳ ゴシック"/>
        <a:font script="Hang" typeface="HY그래픽B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ゴシック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ITA Default</Template>
  <TotalTime>80</TotalTime>
  <Words>282</Words>
  <Application>Microsoft Office PowerPoint</Application>
  <PresentationFormat>On-screen Show (4:3)</PresentationFormat>
  <Paragraphs>41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ITA Default</vt:lpstr>
      <vt:lpstr>ACSCC Agenda:  North America</vt:lpstr>
      <vt:lpstr>North American Trade &amp; Investment</vt:lpstr>
      <vt:lpstr>Recommendations:  Optimal solutions</vt:lpstr>
      <vt:lpstr>Framing questions</vt:lpstr>
      <vt:lpstr>Framing questions (2)</vt:lpstr>
      <vt:lpstr>Framing questions (3)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ACSCC Agenda: North America</dc:title>
  <dc:creator>Owner</dc:creator>
  <cp:lastModifiedBy>John Miller</cp:lastModifiedBy>
  <cp:revision>9</cp:revision>
  <dcterms:created xsi:type="dcterms:W3CDTF">2014-06-08T22:28:04Z</dcterms:created>
  <dcterms:modified xsi:type="dcterms:W3CDTF">2014-06-09T16:25:08Z</dcterms:modified>
</cp:coreProperties>
</file>